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9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39C419-0786-4838-8085-021712E6237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8CA35CB-BF12-4CDE-B5CE-98FB3CC4EC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PT" sz="4400" dirty="0">
                <a:latin typeface="Calibri" panose="020F0502020204030204" pitchFamily="34" charset="0"/>
                <a:cs typeface="Calibri" panose="020F0502020204030204" pitchFamily="34" charset="0"/>
              </a:rPr>
              <a:t>Preposições e locuções prepositivas de lugar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89425"/>
            <a:ext cx="6400800" cy="457200"/>
          </a:xfrm>
        </p:spPr>
        <p:txBody>
          <a:bodyPr/>
          <a:lstStyle/>
          <a:p>
            <a:pPr algn="ctr"/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Nível A1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1000"/>
            <a:ext cx="3402014" cy="115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090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609600" y="1981200"/>
            <a:ext cx="5293313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2800" b="1" dirty="0">
                <a:latin typeface="Calibri" panose="020F0502020204030204" pitchFamily="34" charset="0"/>
                <a:cs typeface="Calibri" panose="020F0502020204030204" pitchFamily="34" charset="0"/>
              </a:rPr>
              <a:t>perto da </a:t>
            </a: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caixa.</a:t>
            </a:r>
          </a:p>
        </p:txBody>
      </p:sp>
      <p:sp>
        <p:nvSpPr>
          <p:cNvPr id="5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5313221" y="3371208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4">
            <a:extLst>
              <a:ext uri="{FF2B5EF4-FFF2-40B4-BE49-F238E27FC236}">
                <a16:creationId xmlns:a16="http://schemas.microsoft.com/office/drawing/2014/main" id="{383EF8AA-7461-466B-BCB2-6315C38323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555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7465688" y="4091208"/>
            <a:ext cx="1083773" cy="1080000"/>
          </a:xfrm>
          <a:prstGeom prst="rect">
            <a:avLst/>
          </a:prstGeom>
        </p:spPr>
      </p:pic>
      <p:sp>
        <p:nvSpPr>
          <p:cNvPr id="7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5209642" y="5334000"/>
            <a:ext cx="200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perto de</a:t>
            </a:r>
          </a:p>
        </p:txBody>
      </p:sp>
      <p:pic>
        <p:nvPicPr>
          <p:cNvPr id="8" name="Picture 7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6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685800" y="1905000"/>
            <a:ext cx="52933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2800" b="1" dirty="0">
                <a:latin typeface="Calibri" panose="020F0502020204030204" pitchFamily="34" charset="0"/>
                <a:cs typeface="Calibri" panose="020F0502020204030204" pitchFamily="34" charset="0"/>
              </a:rPr>
              <a:t>longe da </a:t>
            </a: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caixa.</a:t>
            </a:r>
          </a:p>
        </p:txBody>
      </p:sp>
      <p:sp>
        <p:nvSpPr>
          <p:cNvPr id="5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5486400" y="3598979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4">
            <a:extLst>
              <a:ext uri="{FF2B5EF4-FFF2-40B4-BE49-F238E27FC236}">
                <a16:creationId xmlns:a16="http://schemas.microsoft.com/office/drawing/2014/main" id="{383EF8AA-7461-466B-BCB2-6315C38323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555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7904311" y="3173862"/>
            <a:ext cx="541887" cy="540000"/>
          </a:xfrm>
          <a:prstGeom prst="rect">
            <a:avLst/>
          </a:prstGeom>
        </p:spPr>
      </p:pic>
      <p:sp>
        <p:nvSpPr>
          <p:cNvPr id="7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5382821" y="5447571"/>
            <a:ext cx="200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longe de</a:t>
            </a:r>
          </a:p>
        </p:txBody>
      </p:sp>
      <p:pic>
        <p:nvPicPr>
          <p:cNvPr id="8" name="Picture 7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95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Advérbios de lugar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m 4">
            <a:extLst>
              <a:ext uri="{FF2B5EF4-FFF2-40B4-BE49-F238E27FC236}">
                <a16:creationId xmlns:a16="http://schemas.microsoft.com/office/drawing/2014/main" id="{85F43203-56DF-4F7C-993C-56A9474237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00200"/>
            <a:ext cx="7315200" cy="29996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4724400"/>
            <a:ext cx="7543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A cama está 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aqui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. 		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Esta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 cama 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aqui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 é confortável.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A janela está 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aí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Essa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 janela 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aí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 é grande.</a:t>
            </a:r>
          </a:p>
          <a:p>
            <a:pPr algn="just">
              <a:lnSpc>
                <a:spcPct val="150000"/>
              </a:lnSpc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O vaso está 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ali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.		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Aquele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 vaso </a:t>
            </a:r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ali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 é novo.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90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1">
            <a:extLst>
              <a:ext uri="{FF2B5EF4-FFF2-40B4-BE49-F238E27FC236}">
                <a16:creationId xmlns:a16="http://schemas.microsoft.com/office/drawing/2014/main" id="{BAEDCC80-545B-4CE2-91E7-B60B47B209B5}"/>
              </a:ext>
            </a:extLst>
          </p:cNvPr>
          <p:cNvSpPr txBox="1"/>
          <p:nvPr/>
        </p:nvSpPr>
        <p:spPr>
          <a:xfrm>
            <a:off x="4831868" y="2727889"/>
            <a:ext cx="30836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pessoas;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animais;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objetos.</a:t>
            </a:r>
          </a:p>
        </p:txBody>
      </p:sp>
      <p:sp>
        <p:nvSpPr>
          <p:cNvPr id="5" name="CaixaDeTexto 11">
            <a:extLst>
              <a:ext uri="{FF2B5EF4-FFF2-40B4-BE49-F238E27FC236}">
                <a16:creationId xmlns:a16="http://schemas.microsoft.com/office/drawing/2014/main" id="{9544B4EB-1497-4E74-8334-35B224057DC1}"/>
              </a:ext>
            </a:extLst>
          </p:cNvPr>
          <p:cNvSpPr txBox="1"/>
          <p:nvPr/>
        </p:nvSpPr>
        <p:spPr>
          <a:xfrm>
            <a:off x="3507737" y="1680193"/>
            <a:ext cx="497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t-PT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Onde</a:t>
            </a:r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(é que) </a:t>
            </a:r>
            <a:r>
              <a:rPr lang="pt-PT" sz="2800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está</a:t>
            </a:r>
            <a:r>
              <a:rPr lang="pt-PT" sz="28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Pedro?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3CEE896-DB8F-4942-A051-0A090990F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037461"/>
              </p:ext>
            </p:extLst>
          </p:nvPr>
        </p:nvGraphicFramePr>
        <p:xfrm>
          <a:off x="609600" y="2057400"/>
          <a:ext cx="2539604" cy="3732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03">
                <a:tc>
                  <a:txBody>
                    <a:bodyPr/>
                    <a:lstStyle/>
                    <a:p>
                      <a:pPr algn="l"/>
                      <a:endParaRPr lang="pt-PT" sz="2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estar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estou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estás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11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Você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Nós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estamos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1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Elas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Vocês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estão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468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11">
            <a:extLst>
              <a:ext uri="{FF2B5EF4-FFF2-40B4-BE49-F238E27FC236}">
                <a16:creationId xmlns:a16="http://schemas.microsoft.com/office/drawing/2014/main" id="{BAEDCC80-545B-4CE2-91E7-B60B47B209B5}"/>
              </a:ext>
            </a:extLst>
          </p:cNvPr>
          <p:cNvSpPr txBox="1"/>
          <p:nvPr/>
        </p:nvSpPr>
        <p:spPr>
          <a:xfrm>
            <a:off x="5943600" y="2743200"/>
            <a:ext cx="30836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países;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cidades;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monumentos;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serviços;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lugares;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(...)</a:t>
            </a:r>
          </a:p>
        </p:txBody>
      </p:sp>
      <p:sp>
        <p:nvSpPr>
          <p:cNvPr id="5" name="CaixaDeTexto 11">
            <a:extLst>
              <a:ext uri="{FF2B5EF4-FFF2-40B4-BE49-F238E27FC236}">
                <a16:creationId xmlns:a16="http://schemas.microsoft.com/office/drawing/2014/main" id="{548EAB57-EE24-42AA-B13E-E08CE7CB7178}"/>
              </a:ext>
            </a:extLst>
          </p:cNvPr>
          <p:cNvSpPr txBox="1"/>
          <p:nvPr/>
        </p:nvSpPr>
        <p:spPr>
          <a:xfrm>
            <a:off x="1874556" y="1219200"/>
            <a:ext cx="5436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pt-PT" sz="28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Onde</a:t>
            </a:r>
            <a:r>
              <a:rPr lang="pt-PT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8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(é que) </a:t>
            </a:r>
            <a:r>
              <a:rPr lang="pt-PT" sz="2800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fica</a:t>
            </a:r>
            <a:r>
              <a:rPr lang="pt-PT" sz="28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casa de banho?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3CEE896-DB8F-4942-A051-0A090990F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670206"/>
              </p:ext>
            </p:extLst>
          </p:nvPr>
        </p:nvGraphicFramePr>
        <p:xfrm>
          <a:off x="609600" y="2286000"/>
          <a:ext cx="2298187" cy="3732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03">
                <a:tc>
                  <a:txBody>
                    <a:bodyPr/>
                    <a:lstStyle/>
                    <a:p>
                      <a:pPr algn="l"/>
                      <a:endParaRPr lang="pt-PT" sz="2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ser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sou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és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11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Você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é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Nós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somos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1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Elas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Vocês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são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ela 5">
            <a:extLst>
              <a:ext uri="{FF2B5EF4-FFF2-40B4-BE49-F238E27FC236}">
                <a16:creationId xmlns:a16="http://schemas.microsoft.com/office/drawing/2014/main" id="{73CEE896-DB8F-4942-A051-0A090990F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614791"/>
              </p:ext>
            </p:extLst>
          </p:nvPr>
        </p:nvGraphicFramePr>
        <p:xfrm>
          <a:off x="3352800" y="2286000"/>
          <a:ext cx="2334187" cy="3732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03">
                <a:tc>
                  <a:txBody>
                    <a:bodyPr/>
                    <a:lstStyle/>
                    <a:p>
                      <a:pPr algn="l"/>
                      <a:endParaRPr lang="pt-PT" sz="20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ficar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fico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ficas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11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Você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fica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5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Nós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ficamos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1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Elas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Vocês</a:t>
                      </a:r>
                      <a:endParaRPr lang="pt-PT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81017" marR="81017" marT="40509" marB="40509" anchor="ctr">
                    <a:solidFill>
                      <a:srgbClr val="E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ficam</a:t>
                      </a:r>
                    </a:p>
                  </a:txBody>
                  <a:tcPr marL="81017" marR="81017" marT="40509" marB="40509" anchor="ctr">
                    <a:solidFill>
                      <a:srgbClr val="F2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7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84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Preposições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98236" y="1969532"/>
            <a:ext cx="914400" cy="36933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5164" y="3200400"/>
            <a:ext cx="914400" cy="36933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em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4495800"/>
            <a:ext cx="914400" cy="36933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entre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98072" y="1861809"/>
            <a:ext cx="131156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PT" sz="1600" dirty="0">
                <a:latin typeface="Calibri" panose="020F0502020204030204" pitchFamily="34" charset="0"/>
                <a:cs typeface="Calibri" panose="020F0502020204030204" pitchFamily="34" charset="0"/>
              </a:rPr>
              <a:t>+ a(s) =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à(s)</a:t>
            </a:r>
          </a:p>
          <a:p>
            <a:r>
              <a:rPr lang="pt-PT" sz="1600" dirty="0">
                <a:latin typeface="Calibri" panose="020F0502020204030204" pitchFamily="34" charset="0"/>
                <a:cs typeface="Calibri" panose="020F0502020204030204" pitchFamily="34" charset="0"/>
              </a:rPr>
              <a:t>+ o(s) = ao(s)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98072" y="3072699"/>
            <a:ext cx="131156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PT" sz="1600" dirty="0">
                <a:latin typeface="Calibri" panose="020F0502020204030204" pitchFamily="34" charset="0"/>
                <a:cs typeface="Calibri" panose="020F0502020204030204" pitchFamily="34" charset="0"/>
              </a:rPr>
              <a:t>+ a(s) =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(s)</a:t>
            </a:r>
          </a:p>
          <a:p>
            <a:r>
              <a:rPr lang="pt-PT" sz="1600" dirty="0">
                <a:latin typeface="Calibri" panose="020F0502020204030204" pitchFamily="34" charset="0"/>
                <a:cs typeface="Calibri" panose="020F0502020204030204" pitchFamily="34" charset="0"/>
              </a:rPr>
              <a:t>+ o(s) = no(s)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25370" y="183103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= junto de/perto de: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A Ana está à varanda.</a:t>
            </a:r>
          </a:p>
          <a:p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local: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O quarto é à esquerda.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25370" y="2903421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local: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O quarto é à esquerda.</a:t>
            </a:r>
          </a:p>
          <a:p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= em cima de: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Ele vive no centro de Macau.</a:t>
            </a:r>
            <a:endParaRPr lang="pt-P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= dentro de: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As meias estão na gaveta.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25370" y="44958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latin typeface="Calibri" panose="020F0502020204030204" pitchFamily="34" charset="0"/>
                <a:cs typeface="Calibri" panose="020F0502020204030204" pitchFamily="34" charset="0"/>
              </a:rPr>
              <a:t>= no meio de: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O prato está entre o garfo e a faca.</a:t>
            </a:r>
            <a:endParaRPr lang="pt-PT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14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Locuções prepositivas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637308" y="2299518"/>
            <a:ext cx="52933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30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30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30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dentro da </a:t>
            </a:r>
            <a:r>
              <a:rPr lang="pt-PT" sz="30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caixa.</a:t>
            </a:r>
          </a:p>
        </p:txBody>
      </p:sp>
      <p:sp>
        <p:nvSpPr>
          <p:cNvPr id="16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6034200" y="2286000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Retângulo 13">
            <a:extLst>
              <a:ext uri="{FF2B5EF4-FFF2-40B4-BE49-F238E27FC236}">
                <a16:creationId xmlns:a16="http://schemas.microsoft.com/office/drawing/2014/main" id="{8AEBA449-0D4C-436A-901A-5673942621B4}"/>
              </a:ext>
            </a:extLst>
          </p:cNvPr>
          <p:cNvSpPr/>
          <p:nvPr/>
        </p:nvSpPr>
        <p:spPr>
          <a:xfrm>
            <a:off x="6214200" y="2286000"/>
            <a:ext cx="1440000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8" name="Imagem 4">
            <a:extLst>
              <a:ext uri="{FF2B5EF4-FFF2-40B4-BE49-F238E27FC236}">
                <a16:creationId xmlns:a16="http://schemas.microsoft.com/office/drawing/2014/main" id="{383EF8AA-7461-466B-BCB2-6315C38323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555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6392313" y="2572865"/>
            <a:ext cx="1083773" cy="1080000"/>
          </a:xfrm>
          <a:prstGeom prst="rect">
            <a:avLst/>
          </a:prstGeom>
        </p:spPr>
      </p:pic>
      <p:sp>
        <p:nvSpPr>
          <p:cNvPr id="19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5930620" y="4191000"/>
            <a:ext cx="200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dentro de</a:t>
            </a:r>
          </a:p>
        </p:txBody>
      </p:sp>
    </p:spTree>
    <p:extLst>
      <p:ext uri="{BB962C8B-B14F-4D97-AF65-F5344CB8AC3E}">
        <p14:creationId xmlns:p14="http://schemas.microsoft.com/office/powerpoint/2010/main" val="225179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381000" y="2377126"/>
            <a:ext cx="5293313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2800" b="1" dirty="0">
                <a:latin typeface="Calibri" panose="020F0502020204030204" pitchFamily="34" charset="0"/>
                <a:cs typeface="Calibri" panose="020F0502020204030204" pitchFamily="34" charset="0"/>
              </a:rPr>
              <a:t>ao lado da </a:t>
            </a: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caixa.</a:t>
            </a:r>
          </a:p>
        </p:txBody>
      </p:sp>
      <p:sp>
        <p:nvSpPr>
          <p:cNvPr id="5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5486400" y="2286000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4">
            <a:extLst>
              <a:ext uri="{FF2B5EF4-FFF2-40B4-BE49-F238E27FC236}">
                <a16:creationId xmlns:a16="http://schemas.microsoft.com/office/drawing/2014/main" id="{383EF8AA-7461-466B-BCB2-6315C38323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555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7302935" y="2884197"/>
            <a:ext cx="1083773" cy="1080000"/>
          </a:xfrm>
          <a:prstGeom prst="rect">
            <a:avLst/>
          </a:prstGeom>
        </p:spPr>
      </p:pic>
      <p:sp>
        <p:nvSpPr>
          <p:cNvPr id="7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5382821" y="4191000"/>
            <a:ext cx="2007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ao lado de</a:t>
            </a:r>
          </a:p>
        </p:txBody>
      </p:sp>
      <p:pic>
        <p:nvPicPr>
          <p:cNvPr id="8" name="Picture 7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61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533400" y="2778072"/>
            <a:ext cx="529331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2800" b="1" dirty="0">
                <a:latin typeface="Calibri" panose="020F0502020204030204" pitchFamily="34" charset="0"/>
                <a:cs typeface="Calibri" panose="020F0502020204030204" pitchFamily="34" charset="0"/>
              </a:rPr>
              <a:t>em cima da </a:t>
            </a: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caixa</a:t>
            </a:r>
            <a:r>
              <a:rPr lang="pt-PT" sz="3000" i="1" dirty="0">
                <a:solidFill>
                  <a:schemeClr val="accent5">
                    <a:lumMod val="50000"/>
                  </a:schemeClr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5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6553200" y="2778073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4">
            <a:extLst>
              <a:ext uri="{FF2B5EF4-FFF2-40B4-BE49-F238E27FC236}">
                <a16:creationId xmlns:a16="http://schemas.microsoft.com/office/drawing/2014/main" id="{383EF8AA-7461-466B-BCB2-6315C38323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555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6911312" y="1702029"/>
            <a:ext cx="1083773" cy="1080000"/>
          </a:xfrm>
          <a:prstGeom prst="rect">
            <a:avLst/>
          </a:prstGeom>
        </p:spPr>
      </p:pic>
      <p:sp>
        <p:nvSpPr>
          <p:cNvPr id="7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6382076" y="4648200"/>
            <a:ext cx="2142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em cima de</a:t>
            </a:r>
          </a:p>
        </p:txBody>
      </p:sp>
      <p:pic>
        <p:nvPicPr>
          <p:cNvPr id="8" name="Picture 7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78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609600" y="1676399"/>
            <a:ext cx="5293313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debaixo da </a:t>
            </a: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caixa.</a:t>
            </a:r>
          </a:p>
        </p:txBody>
      </p:sp>
      <p:sp>
        <p:nvSpPr>
          <p:cNvPr id="5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6491888" y="1676399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4">
            <a:extLst>
              <a:ext uri="{FF2B5EF4-FFF2-40B4-BE49-F238E27FC236}">
                <a16:creationId xmlns:a16="http://schemas.microsoft.com/office/drawing/2014/main" id="{383EF8AA-7461-466B-BCB2-6315C38323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555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6850002" y="3476399"/>
            <a:ext cx="1083773" cy="1080000"/>
          </a:xfrm>
          <a:prstGeom prst="rect">
            <a:avLst/>
          </a:prstGeom>
        </p:spPr>
      </p:pic>
      <p:sp>
        <p:nvSpPr>
          <p:cNvPr id="7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6320766" y="4648200"/>
            <a:ext cx="2142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debaixo de</a:t>
            </a:r>
          </a:p>
        </p:txBody>
      </p:sp>
      <p:pic>
        <p:nvPicPr>
          <p:cNvPr id="8" name="Picture 7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50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381000" y="2267677"/>
            <a:ext cx="52933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2800" b="1" dirty="0">
                <a:latin typeface="Calibri" panose="020F0502020204030204" pitchFamily="34" charset="0"/>
                <a:cs typeface="Calibri" panose="020F0502020204030204" pitchFamily="34" charset="0"/>
              </a:rPr>
              <a:t>à frente da </a:t>
            </a: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caixa.</a:t>
            </a:r>
          </a:p>
        </p:txBody>
      </p:sp>
      <p:sp>
        <p:nvSpPr>
          <p:cNvPr id="5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6639022" y="2267677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" name="Imagem 4">
            <a:extLst>
              <a:ext uri="{FF2B5EF4-FFF2-40B4-BE49-F238E27FC236}">
                <a16:creationId xmlns:a16="http://schemas.microsoft.com/office/drawing/2014/main" id="{383EF8AA-7461-466B-BCB2-6315C38323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5556" l="10000" r="90000">
                        <a14:foregroundMark x1="36147" y1="18077" x2="68398" y2="68462"/>
                        <a14:foregroundMark x1="62987" y1="15385" x2="38095" y2="73462"/>
                        <a14:foregroundMark x1="30519" y1="71923" x2="56061" y2="76923"/>
                        <a14:foregroundMark x1="52814" y1="93077" x2="52814" y2="930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6442597" y="2087677"/>
            <a:ext cx="2167546" cy="2160000"/>
          </a:xfrm>
          <a:prstGeom prst="rect">
            <a:avLst/>
          </a:prstGeom>
        </p:spPr>
      </p:pic>
      <p:sp>
        <p:nvSpPr>
          <p:cNvPr id="7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6320050" y="4247677"/>
            <a:ext cx="2437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à/em frente de</a:t>
            </a:r>
          </a:p>
        </p:txBody>
      </p:sp>
      <p:pic>
        <p:nvPicPr>
          <p:cNvPr id="8" name="Picture 7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75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533400" y="2208846"/>
            <a:ext cx="5293313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2800" b="1" dirty="0">
                <a:latin typeface="Calibri" panose="020F0502020204030204" pitchFamily="34" charset="0"/>
                <a:cs typeface="Calibri" panose="020F0502020204030204" pitchFamily="34" charset="0"/>
              </a:rPr>
              <a:t>atrás da </a:t>
            </a: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caixa.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83EF8AA-7461-466B-BCB2-6315C38323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5556" l="10000" r="90000">
                        <a14:foregroundMark x1="36147" y1="18077" x2="68398" y2="68462"/>
                        <a14:foregroundMark x1="62987" y1="15385" x2="38095" y2="73462"/>
                        <a14:foregroundMark x1="30519" y1="71923" x2="56061" y2="76923"/>
                        <a14:foregroundMark x1="52814" y1="93077" x2="52814" y2="930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6215578" y="2028575"/>
            <a:ext cx="2167546" cy="2160000"/>
          </a:xfrm>
          <a:prstGeom prst="rect">
            <a:avLst/>
          </a:prstGeom>
        </p:spPr>
      </p:pic>
      <p:sp>
        <p:nvSpPr>
          <p:cNvPr id="6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6228229" y="4188575"/>
            <a:ext cx="2142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atrás de</a:t>
            </a:r>
          </a:p>
        </p:txBody>
      </p:sp>
      <p:sp>
        <p:nvSpPr>
          <p:cNvPr id="7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6412003" y="2208575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Picture 7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330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9">
            <a:extLst>
              <a:ext uri="{FF2B5EF4-FFF2-40B4-BE49-F238E27FC236}">
                <a16:creationId xmlns:a16="http://schemas.microsoft.com/office/drawing/2014/main" id="{C2F44C55-7CA4-4FBB-99DD-5663E272EC3A}"/>
              </a:ext>
            </a:extLst>
          </p:cNvPr>
          <p:cNvSpPr txBox="1"/>
          <p:nvPr/>
        </p:nvSpPr>
        <p:spPr>
          <a:xfrm>
            <a:off x="264054" y="2057400"/>
            <a:ext cx="5293313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Onde está a bola?</a:t>
            </a:r>
          </a:p>
          <a:p>
            <a:pPr>
              <a:lnSpc>
                <a:spcPct val="150000"/>
              </a:lnSpc>
            </a:pP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- A bola está </a:t>
            </a:r>
            <a:r>
              <a:rPr lang="pt-PT" sz="2800" b="1" dirty="0">
                <a:latin typeface="Calibri" panose="020F0502020204030204" pitchFamily="34" charset="0"/>
                <a:cs typeface="Calibri" panose="020F0502020204030204" pitchFamily="34" charset="0"/>
              </a:rPr>
              <a:t>entre </a:t>
            </a:r>
            <a:r>
              <a:rPr lang="pt-PT" sz="2800" i="1" dirty="0">
                <a:latin typeface="Calibri" panose="020F0502020204030204" pitchFamily="34" charset="0"/>
                <a:cs typeface="Calibri" panose="020F0502020204030204" pitchFamily="34" charset="0"/>
              </a:rPr>
              <a:t>as caixas.</a:t>
            </a:r>
          </a:p>
        </p:txBody>
      </p:sp>
      <p:sp>
        <p:nvSpPr>
          <p:cNvPr id="5" name="CaixaDeTexto 14">
            <a:extLst>
              <a:ext uri="{FF2B5EF4-FFF2-40B4-BE49-F238E27FC236}">
                <a16:creationId xmlns:a16="http://schemas.microsoft.com/office/drawing/2014/main" id="{8B527B63-5E65-4D58-BC94-E0E55855C727}"/>
              </a:ext>
            </a:extLst>
          </p:cNvPr>
          <p:cNvSpPr txBox="1"/>
          <p:nvPr/>
        </p:nvSpPr>
        <p:spPr>
          <a:xfrm>
            <a:off x="5070775" y="5486400"/>
            <a:ext cx="2142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latin typeface="Calibri" panose="020F0502020204030204" pitchFamily="34" charset="0"/>
                <a:cs typeface="Calibri" panose="020F0502020204030204" pitchFamily="34" charset="0"/>
              </a:rPr>
              <a:t>entre</a:t>
            </a:r>
          </a:p>
        </p:txBody>
      </p:sp>
      <p:sp>
        <p:nvSpPr>
          <p:cNvPr id="6" name="Retângulo 1">
            <a:extLst>
              <a:ext uri="{FF2B5EF4-FFF2-40B4-BE49-F238E27FC236}">
                <a16:creationId xmlns:a16="http://schemas.microsoft.com/office/drawing/2014/main" id="{4950E4F6-78C2-4B28-B5B0-6574CF2B76E9}"/>
              </a:ext>
            </a:extLst>
          </p:cNvPr>
          <p:cNvSpPr/>
          <p:nvPr/>
        </p:nvSpPr>
        <p:spPr>
          <a:xfrm>
            <a:off x="3581400" y="3538063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tângulo 10">
            <a:extLst>
              <a:ext uri="{FF2B5EF4-FFF2-40B4-BE49-F238E27FC236}">
                <a16:creationId xmlns:a16="http://schemas.microsoft.com/office/drawing/2014/main" id="{E8A72558-9E8C-4F44-AD7F-8F7366AD28EE}"/>
              </a:ext>
            </a:extLst>
          </p:cNvPr>
          <p:cNvSpPr/>
          <p:nvPr/>
        </p:nvSpPr>
        <p:spPr>
          <a:xfrm>
            <a:off x="6902395" y="3538063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" name="Imagem 12">
            <a:extLst>
              <a:ext uri="{FF2B5EF4-FFF2-40B4-BE49-F238E27FC236}">
                <a16:creationId xmlns:a16="http://schemas.microsoft.com/office/drawing/2014/main" id="{0379DE74-7D01-47EE-8439-ADFE849053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555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766" r="22788"/>
          <a:stretch/>
        </p:blipFill>
        <p:spPr>
          <a:xfrm>
            <a:off x="5600011" y="4013726"/>
            <a:ext cx="1083773" cy="1080000"/>
          </a:xfrm>
          <a:prstGeom prst="rect">
            <a:avLst/>
          </a:prstGeom>
        </p:spPr>
      </p:pic>
      <p:pic>
        <p:nvPicPr>
          <p:cNvPr id="9" name="Picture 8" descr="X:\CLPG\Curso Geral - PLE\DOSSIERS TURMAS\12_set_18_jun_19\logoIP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867400"/>
            <a:ext cx="1701006" cy="57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351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292934"/>
      </a:dk1>
      <a:lt1>
        <a:srgbClr val="FFFFFF"/>
      </a:lt1>
      <a:dk2>
        <a:srgbClr val="A43925"/>
      </a:dk2>
      <a:lt2>
        <a:srgbClr val="F3F2DC"/>
      </a:lt2>
      <a:accent1>
        <a:srgbClr val="A43925"/>
      </a:accent1>
      <a:accent2>
        <a:srgbClr val="AD8F67"/>
      </a:accent2>
      <a:accent3>
        <a:srgbClr val="726056"/>
      </a:accent3>
      <a:accent4>
        <a:srgbClr val="292934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197</TotalTime>
  <Words>397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Clarity</vt:lpstr>
      <vt:lpstr>Preposições e locuções prepositivas de lugar</vt:lpstr>
      <vt:lpstr>Preposições</vt:lpstr>
      <vt:lpstr>Locuções prepositivas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Advérbios de lugar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Determinantes e pronomes possessivos</dc:title>
  <dc:creator>IPOR-PC14</dc:creator>
  <cp:lastModifiedBy>Maria Joao</cp:lastModifiedBy>
  <cp:revision>24</cp:revision>
  <dcterms:created xsi:type="dcterms:W3CDTF">2019-01-11T05:59:13Z</dcterms:created>
  <dcterms:modified xsi:type="dcterms:W3CDTF">2020-03-20T05:08:15Z</dcterms:modified>
</cp:coreProperties>
</file>