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sz="4400" dirty="0">
                <a:latin typeface="Calibri" panose="020F0502020204030204" pitchFamily="34" charset="0"/>
                <a:cs typeface="Calibri" panose="020F0502020204030204" pitchFamily="34" charset="0"/>
              </a:rPr>
              <a:t>Determinantes e pronomes possessivos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457200"/>
          </a:xfrm>
        </p:spPr>
        <p:txBody>
          <a:bodyPr/>
          <a:lstStyle/>
          <a:p>
            <a:pPr algn="ctr"/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Nível A1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"/>
            <a:ext cx="3402014" cy="115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09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400" dirty="0">
                <a:latin typeface="Calibri" panose="020F0502020204030204" pitchFamily="34" charset="0"/>
                <a:cs typeface="Calibri" panose="020F0502020204030204" pitchFamily="34" charset="0"/>
              </a:rPr>
              <a:t>Possessivos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163894"/>
              </p:ext>
            </p:extLst>
          </p:nvPr>
        </p:nvGraphicFramePr>
        <p:xfrm>
          <a:off x="990600" y="1524000"/>
          <a:ext cx="7162800" cy="289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1ª e 2ª pessoas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singular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plural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masculino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masculino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feminino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meu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minha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teu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tua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tuas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você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seu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nós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nosso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nossa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nossos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nossas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vocês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vosso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vossa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vossos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vossas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800600"/>
            <a:ext cx="73152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Concorda em género e número com o nome a que se refere.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Antes do nome, quando expresso.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3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400" dirty="0">
                <a:latin typeface="Calibri" panose="020F0502020204030204" pitchFamily="34" charset="0"/>
                <a:cs typeface="Calibri" panose="020F0502020204030204" pitchFamily="34" charset="0"/>
              </a:rPr>
              <a:t>Exemplos: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P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Eu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tenho um irmão e uma irmã. </a:t>
            </a:r>
            <a:r>
              <a:rPr lang="pt-P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meu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irmão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P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minha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irmã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estão em casa.</a:t>
            </a:r>
          </a:p>
          <a:p>
            <a:pPr>
              <a:lnSpc>
                <a:spcPct val="150000"/>
              </a:lnSpc>
            </a:pPr>
            <a:r>
              <a:rPr lang="pt-P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meus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tios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P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minhas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primas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vivem em Angola.</a:t>
            </a:r>
          </a:p>
          <a:p>
            <a:pPr>
              <a:lnSpc>
                <a:spcPct val="150000"/>
              </a:lnSpc>
            </a:pPr>
            <a:endParaRPr lang="pt-P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t-P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t-P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- Este jornal é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seu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, D. Ana?</a:t>
            </a:r>
          </a:p>
          <a:p>
            <a:pPr marL="0" indent="0">
              <a:buNone/>
            </a:pP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  - Sim, é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meu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, mas pode ler.</a:t>
            </a:r>
          </a:p>
          <a:p>
            <a:pPr>
              <a:lnSpc>
                <a:spcPct val="150000"/>
              </a:lnSpc>
            </a:pPr>
            <a:endParaRPr lang="pt-PT" dirty="0"/>
          </a:p>
          <a:p>
            <a:pPr>
              <a:lnSpc>
                <a:spcPct val="150000"/>
              </a:lnSpc>
            </a:pPr>
            <a:endParaRPr lang="pt-PT" dirty="0"/>
          </a:p>
          <a:p>
            <a:pPr>
              <a:lnSpc>
                <a:spcPct val="150000"/>
              </a:lnSpc>
            </a:pPr>
            <a:endParaRPr lang="pt-PT" dirty="0"/>
          </a:p>
          <a:p>
            <a:pPr>
              <a:lnSpc>
                <a:spcPct val="150000"/>
              </a:lnSpc>
            </a:pPr>
            <a:endParaRPr lang="pt-PT" dirty="0"/>
          </a:p>
          <a:p>
            <a:pPr marL="0" indent="0">
              <a:lnSpc>
                <a:spcPct val="150000"/>
              </a:lnSpc>
              <a:buNone/>
            </a:pPr>
            <a:endParaRPr lang="pt-PT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0" y="3373582"/>
            <a:ext cx="0" cy="47567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736109" y="3352800"/>
            <a:ext cx="0" cy="5126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95927" y="3373582"/>
            <a:ext cx="0" cy="1028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71800" y="3390217"/>
            <a:ext cx="0" cy="1028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3341149"/>
            <a:ext cx="0" cy="16378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24400" y="3325091"/>
            <a:ext cx="0" cy="16170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2527" y="4418917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artigo definido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44674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artigo definido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386755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possessivo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2709" y="3919834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possessivo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676400" y="50292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nome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191000" y="5029199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nome</a:t>
            </a:r>
            <a:endParaRPr lang="en-US" sz="1400" dirty="0"/>
          </a:p>
        </p:txBody>
      </p:sp>
      <p:pic>
        <p:nvPicPr>
          <p:cNvPr id="26" name="Picture 25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74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400" dirty="0">
                <a:latin typeface="Calibri" panose="020F0502020204030204" pitchFamily="34" charset="0"/>
                <a:cs typeface="Calibri" panose="020F0502020204030204" pitchFamily="34" charset="0"/>
              </a:rPr>
              <a:t>Possessivos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878531"/>
              </p:ext>
            </p:extLst>
          </p:nvPr>
        </p:nvGraphicFramePr>
        <p:xfrm>
          <a:off x="990600" y="1524000"/>
          <a:ext cx="6400800" cy="2171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3ª</a:t>
                      </a:r>
                      <a:r>
                        <a:rPr lang="pt-PT" sz="1600" baseline="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pessoa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preposição</a:t>
                      </a:r>
                      <a:r>
                        <a:rPr lang="pt-PT" sz="1600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PT" sz="1600" b="1" i="1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lang="pt-PT" sz="1600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+ </a:t>
                      </a:r>
                      <a:r>
                        <a:rPr lang="pt-PT" sz="1600" b="1" i="1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pronome pessoal</a:t>
                      </a:r>
                      <a:endParaRPr lang="en-US" sz="1600" b="1" i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o livro; a caneta;</a:t>
                      </a:r>
                      <a:r>
                        <a:rPr lang="pt-PT" sz="1600" baseline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os livros; as canetas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dele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ela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o livro; a caneta;</a:t>
                      </a:r>
                      <a:r>
                        <a:rPr lang="pt-PT" sz="1600" baseline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os livros; as canetas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dela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o livro; a caneta;</a:t>
                      </a:r>
                      <a:r>
                        <a:rPr lang="pt-PT" sz="1600" baseline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os livros; as canetas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deles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elas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o livro; a caneta;</a:t>
                      </a:r>
                      <a:r>
                        <a:rPr lang="pt-PT" sz="1600" baseline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os livros; as canetas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delas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9727" y="40386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Concorda em género e número com o possuidor.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Depois do nome, quando expresso.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63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Exemplos: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O Rui é primo da Mia e do Zé. É </a:t>
            </a:r>
            <a:r>
              <a:rPr lang="pt-PT" u="sng" dirty="0">
                <a:latin typeface="Calibri" panose="020F0502020204030204" pitchFamily="34" charset="0"/>
                <a:cs typeface="Calibri" panose="020F0502020204030204" pitchFamily="34" charset="0"/>
              </a:rPr>
              <a:t>o primo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deles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t-P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- De quem é esta caneta? É do Paulo? </a:t>
            </a:r>
          </a:p>
          <a:p>
            <a:pPr marL="0" indent="0">
              <a:buNone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  - Sim, é a caneta dele.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105400" y="2133600"/>
            <a:ext cx="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096000" y="2115127"/>
            <a:ext cx="0" cy="1219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81500" y="2895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artigo definido + nome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430365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possessivo</a:t>
            </a:r>
            <a:endParaRPr lang="en-US" sz="1400" dirty="0"/>
          </a:p>
        </p:txBody>
      </p:sp>
      <p:pic>
        <p:nvPicPr>
          <p:cNvPr id="8" name="Picture 7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2819400" cy="990600"/>
          </a:xfrm>
        </p:spPr>
        <p:txBody>
          <a:bodyPr>
            <a:normAutofit/>
          </a:bodyPr>
          <a:lstStyle/>
          <a:p>
            <a:r>
              <a:rPr lang="pt-PT" sz="4400" dirty="0">
                <a:latin typeface="Calibri" panose="020F0502020204030204" pitchFamily="34" charset="0"/>
                <a:cs typeface="Calibri" panose="020F0502020204030204" pitchFamily="34" charset="0"/>
              </a:rPr>
              <a:t>Exercícios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C:\Users\IPOR-PC14\AppData\Local\Microsoft\Windows\INetCache\IE\PE1ZYQRE\hand_penci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868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2971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Os teus olhos são azuis.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343400" y="1600200"/>
            <a:ext cx="0" cy="4557199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343400" y="1752600"/>
            <a:ext cx="44545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41338" indent="-271463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-112" charset="2"/>
              <a:buChar char="n"/>
              <a:defRPr sz="2000">
                <a:solidFill>
                  <a:srgbClr val="595959"/>
                </a:solidFill>
                <a:latin typeface="Rockwell" pitchFamily="-112" charset="0"/>
                <a:ea typeface="ＭＳ Ｐゴシック" pitchFamily="-112" charset="-128"/>
              </a:defRPr>
            </a:lvl1pPr>
            <a:lvl2pPr marL="742950" indent="-28575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-112" charset="2"/>
              <a:buChar char="n"/>
              <a:defRPr>
                <a:solidFill>
                  <a:srgbClr val="595959"/>
                </a:solidFill>
                <a:latin typeface="Rockwell" pitchFamily="-112" charset="0"/>
                <a:ea typeface="ＭＳ Ｐゴシック" pitchFamily="-112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-112" charset="2"/>
              <a:buChar char="n"/>
              <a:defRPr>
                <a:solidFill>
                  <a:srgbClr val="595959"/>
                </a:solidFill>
                <a:latin typeface="Rockwell" pitchFamily="-112" charset="0"/>
                <a:ea typeface="ＭＳ Ｐゴシック" pitchFamily="-112" charset="-128"/>
              </a:defRPr>
            </a:lvl3pPr>
            <a:lvl4pPr marL="16002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-112" charset="2"/>
              <a:buChar char="n"/>
              <a:defRPr>
                <a:solidFill>
                  <a:srgbClr val="595959"/>
                </a:solidFill>
                <a:latin typeface="Rockwell" pitchFamily="-112" charset="0"/>
                <a:ea typeface="ＭＳ Ｐゴシック" pitchFamily="-112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-112" charset="2"/>
              <a:buChar char="n"/>
              <a:defRPr>
                <a:solidFill>
                  <a:srgbClr val="595959"/>
                </a:solidFill>
                <a:latin typeface="Rockwell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2" charset="2"/>
              <a:buChar char="n"/>
              <a:defRPr>
                <a:solidFill>
                  <a:srgbClr val="595959"/>
                </a:solidFill>
                <a:latin typeface="Rockwell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2" charset="2"/>
              <a:buChar char="n"/>
              <a:defRPr>
                <a:solidFill>
                  <a:srgbClr val="595959"/>
                </a:solidFill>
                <a:latin typeface="Rockwell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2" charset="2"/>
              <a:buChar char="n"/>
              <a:defRPr>
                <a:solidFill>
                  <a:srgbClr val="595959"/>
                </a:solidFill>
                <a:latin typeface="Rockwell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-112" charset="2"/>
              <a:buChar char="n"/>
              <a:defRPr>
                <a:solidFill>
                  <a:srgbClr val="595959"/>
                </a:solidFill>
                <a:latin typeface="Rockwell" pitchFamily="-112" charset="0"/>
                <a:ea typeface="ＭＳ Ｐゴシック" pitchFamily="-112" charset="-128"/>
              </a:defRPr>
            </a:lvl9pPr>
          </a:lstStyle>
          <a:p>
            <a:pPr marL="269875" indent="0" defTabSz="914400" eaLnBrk="1" hangingPunct="1">
              <a:buNone/>
              <a:defRPr/>
            </a:pPr>
            <a:r>
              <a:rPr lang="pt-PT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 Eu / número de telemóvel / 662598723</a:t>
            </a:r>
          </a:p>
          <a:p>
            <a:pPr marL="269875" indent="0" defTabSz="914400" eaLnBrk="1" hangingPunct="1">
              <a:buFont typeface="Wingdings" pitchFamily="-112" charset="2"/>
              <a:buNone/>
              <a:defRPr/>
            </a:pPr>
            <a:r>
              <a:rPr lang="pt-PT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____________________________</a:t>
            </a:r>
          </a:p>
          <a:p>
            <a:pPr defTabSz="914400" eaLnBrk="1" hangingPunct="1">
              <a:buFont typeface="Wingdings" pitchFamily="-112" charset="2"/>
              <a:buNone/>
              <a:defRPr/>
            </a:pPr>
            <a:r>
              <a:rPr lang="pt-PT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	Você / boca / pequena</a:t>
            </a:r>
          </a:p>
          <a:p>
            <a:pPr defTabSz="914400" eaLnBrk="1" hangingPunct="1">
              <a:buFont typeface="Wingdings" pitchFamily="-112" charset="2"/>
              <a:buNone/>
              <a:defRPr/>
            </a:pPr>
            <a:r>
              <a:rPr lang="pt-PT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</a:t>
            </a:r>
          </a:p>
          <a:p>
            <a:pPr defTabSz="914400" eaLnBrk="1" hangingPunct="1">
              <a:buFont typeface="Wingdings" pitchFamily="-112" charset="2"/>
              <a:buNone/>
              <a:defRPr/>
            </a:pPr>
            <a:r>
              <a:rPr lang="pt-PT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	Elas / amigos / simpático</a:t>
            </a:r>
          </a:p>
          <a:p>
            <a:pPr defTabSz="914400" eaLnBrk="1" hangingPunct="1">
              <a:buFont typeface="Wingdings" pitchFamily="-112" charset="2"/>
              <a:buNone/>
              <a:defRPr/>
            </a:pPr>
            <a:r>
              <a:rPr lang="pt-PT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</a:t>
            </a:r>
          </a:p>
          <a:p>
            <a:pPr defTabSz="914400" eaLnBrk="1" hangingPunct="1">
              <a:buFont typeface="Wingdings" pitchFamily="-112" charset="2"/>
              <a:buNone/>
              <a:defRPr/>
            </a:pPr>
            <a:r>
              <a:rPr lang="pt-PT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	Tu / sapatos / preto</a:t>
            </a:r>
          </a:p>
          <a:p>
            <a:pPr defTabSz="914400" eaLnBrk="1" hangingPunct="1">
              <a:buFont typeface="Wingdings" pitchFamily="-112" charset="2"/>
              <a:buNone/>
              <a:defRPr/>
            </a:pPr>
            <a:r>
              <a:rPr lang="pt-PT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1978891"/>
            <a:ext cx="4454525" cy="4038600"/>
          </a:xfrm>
        </p:spPr>
        <p:txBody>
          <a:bodyPr/>
          <a:lstStyle/>
          <a:p>
            <a:pPr marL="268288" lvl="1" eaLnBrk="1" hangingPunct="1"/>
            <a:r>
              <a:rPr lang="pt-PT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Fazer frases como no exemplo.</a:t>
            </a:r>
          </a:p>
          <a:p>
            <a:pPr marL="268288" lvl="1" eaLnBrk="1" hangingPunct="1">
              <a:buFont typeface="Wingdings" pitchFamily="-112" charset="2"/>
              <a:buNone/>
            </a:pPr>
            <a:endParaRPr lang="pt-PT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1338" indent="-271463" eaLnBrk="1" hangingPunct="1">
              <a:buFont typeface="Wingdings" pitchFamily="-112" charset="2"/>
              <a:buNone/>
            </a:pPr>
            <a:r>
              <a:rPr lang="pt-PT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1.	Tu / olhos / azul</a:t>
            </a:r>
          </a:p>
          <a:p>
            <a:pPr marL="541338" indent="-271463" eaLnBrk="1" hangingPunct="1">
              <a:buFont typeface="Wingdings" pitchFamily="-112" charset="2"/>
              <a:buNone/>
            </a:pPr>
            <a:r>
              <a:rPr lang="pt-PT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</a:t>
            </a:r>
          </a:p>
          <a:p>
            <a:pPr marL="541338" indent="-271463" eaLnBrk="1" hangingPunct="1">
              <a:buFont typeface="Wingdings" pitchFamily="-112" charset="2"/>
              <a:buNone/>
            </a:pPr>
            <a:r>
              <a:rPr lang="pt-PT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2.	Eu / cara / redondo</a:t>
            </a:r>
          </a:p>
          <a:p>
            <a:pPr marL="541338" indent="-271463" eaLnBrk="1" hangingPunct="1">
              <a:buFont typeface="Wingdings" pitchFamily="-112" charset="2"/>
              <a:buNone/>
            </a:pPr>
            <a:r>
              <a:rPr lang="pt-PT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</a:t>
            </a:r>
          </a:p>
          <a:p>
            <a:pPr marL="541338" indent="-271463" eaLnBrk="1" hangingPunct="1">
              <a:buFont typeface="Wingdings" pitchFamily="-112" charset="2"/>
              <a:buNone/>
            </a:pPr>
            <a:r>
              <a:rPr lang="pt-PT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3.	Eles / orelhas / grande</a:t>
            </a:r>
          </a:p>
          <a:p>
            <a:pPr marL="541338" indent="-271463" eaLnBrk="1" hangingPunct="1">
              <a:buFont typeface="Wingdings" pitchFamily="-112" charset="2"/>
              <a:buNone/>
            </a:pPr>
            <a:r>
              <a:rPr lang="pt-PT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</a:t>
            </a:r>
          </a:p>
          <a:p>
            <a:pPr marL="541338" indent="-271463" eaLnBrk="1" hangingPunct="1">
              <a:buFont typeface="Wingdings" pitchFamily="-112" charset="2"/>
              <a:buNone/>
            </a:pPr>
            <a:r>
              <a:rPr lang="pt-PT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4.	Você / nacionalidade / americano</a:t>
            </a:r>
          </a:p>
          <a:p>
            <a:pPr marL="541338" indent="-271463" eaLnBrk="1" hangingPunct="1">
              <a:buFont typeface="Wingdings" pitchFamily="-112" charset="2"/>
              <a:buNone/>
            </a:pPr>
            <a:r>
              <a:rPr lang="pt-PT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690424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92934"/>
      </a:dk1>
      <a:lt1>
        <a:srgbClr val="FFFFFF"/>
      </a:lt1>
      <a:dk2>
        <a:srgbClr val="A43925"/>
      </a:dk2>
      <a:lt2>
        <a:srgbClr val="F3F2DC"/>
      </a:lt2>
      <a:accent1>
        <a:srgbClr val="A43925"/>
      </a:accent1>
      <a:accent2>
        <a:srgbClr val="AD8F67"/>
      </a:accent2>
      <a:accent3>
        <a:srgbClr val="726056"/>
      </a:accent3>
      <a:accent4>
        <a:srgbClr val="292934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</TotalTime>
  <Words>337</Words>
  <Application>Microsoft Office PowerPoint</Application>
  <PresentationFormat>On-screen Show (4:3)</PresentationFormat>
  <Paragraphs>108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Clarity</vt:lpstr>
      <vt:lpstr>Determinantes e pronomes possessivos</vt:lpstr>
      <vt:lpstr>Possessivos</vt:lpstr>
      <vt:lpstr>Exemplos:</vt:lpstr>
      <vt:lpstr>Possessivos</vt:lpstr>
      <vt:lpstr>Exemplos: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Determinantes e pronomes possessivos</dc:title>
  <dc:creator>IPOR-PC14</dc:creator>
  <cp:lastModifiedBy>Maria Joao</cp:lastModifiedBy>
  <cp:revision>8</cp:revision>
  <dcterms:created xsi:type="dcterms:W3CDTF">2019-01-11T05:59:13Z</dcterms:created>
  <dcterms:modified xsi:type="dcterms:W3CDTF">2020-03-20T05:09:33Z</dcterms:modified>
</cp:coreProperties>
</file>